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Nunito"/>
      <p:regular r:id="rId37"/>
      <p:bold r:id="rId38"/>
      <p:italic r:id="rId39"/>
      <p:boldItalic r:id="rId40"/>
    </p:embeddedFont>
    <p:embeddedFont>
      <p:font typeface="Book Antiqua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hdSIHa11AT0WOMu7FGaLWFRQC+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DF3193-CAF7-481C-A745-2476A6C29637}">
  <a:tblStyle styleId="{47DF3193-CAF7-481C-A745-2476A6C29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42" Type="http://schemas.openxmlformats.org/officeDocument/2006/relationships/font" Target="fonts/BookAntiqua-bold.fntdata"/><Relationship Id="rId41" Type="http://schemas.openxmlformats.org/officeDocument/2006/relationships/font" Target="fonts/BookAntiqua-regular.fntdata"/><Relationship Id="rId22" Type="http://schemas.openxmlformats.org/officeDocument/2006/relationships/slide" Target="slides/slide16.xml"/><Relationship Id="rId44" Type="http://schemas.openxmlformats.org/officeDocument/2006/relationships/font" Target="fonts/BookAntiqua-boldItalic.fntdata"/><Relationship Id="rId21" Type="http://schemas.openxmlformats.org/officeDocument/2006/relationships/slide" Target="slides/slide15.xml"/><Relationship Id="rId43" Type="http://schemas.openxmlformats.org/officeDocument/2006/relationships/font" Target="fonts/BookAntiqua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unito-italic.fntdata"/><Relationship Id="rId16" Type="http://schemas.openxmlformats.org/officeDocument/2006/relationships/slide" Target="slides/slide10.xml"/><Relationship Id="rId38" Type="http://schemas.openxmlformats.org/officeDocument/2006/relationships/font" Target="fonts/Nuni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4d42d5f5cc92fb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4d42d5f5cc92fb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491b4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491b4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3e62c4330_3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43e62c4330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ac80fccd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cac80fcc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3e62c4330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3e62c4330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1a6de662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1a6de662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13145ce7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13145ce7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7fcaefda776f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7fcaefda776f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7fcaefda776f1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7fcaefda776f1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7fcaefda776f1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7fcaefda776f1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ac80fccd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ac80fccd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8491b49f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8491b49f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ac80fcc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ac80fcc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ac80fccd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ac80fcc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ac80fcc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ac80fcc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8491b49f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8491b49f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3b1d6d3d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43b1d6d3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3e62c4330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3e62c4330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3b5365d8e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43b5365d8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3b5365d8e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43b5365d8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3e62c4330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43e62c433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b8491b49ff_0_3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2b8491b49ff_0_3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2b8491b49ff_0_310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g2b8491b49ff_0_310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g2b8491b49ff_0_310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g2b8491b49ff_0_310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g2b8491b49ff_0_310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2b8491b49ff_0_310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g2b8491b49ff_0_310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g2b8491b49ff_0_310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2b8491b49ff_0_31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g2b8491b49ff_0_310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g2b8491b49ff_0_310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g2b8491b49ff_0_3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2b8491b49ff_0_3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2b8491b49ff_0_3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g2b8491b49ff_0_310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g2b8491b49ff_0_3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2b8491b49ff_0_3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2b8491b49ff_0_3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g2b8491b49ff_0_31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g2b8491b49ff_0_3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2b8491b49ff_0_3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2b8491b49ff_0_3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g2b8491b49ff_0_310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g2b8491b49ff_0_310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g2b8491b49ff_0_3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8491b49ff_0_4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g2b8491b49ff_0_410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g2b8491b49ff_0_4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2b8491b49ff_0_4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2b8491b49ff_0_4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g2b8491b49ff_0_410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g2b8491b49ff_0_4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2b8491b49ff_0_4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2b8491b49ff_0_4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g2b8491b49ff_0_410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g2b8491b49ff_0_41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g2b8491b49ff_0_4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8491b49ff_0_4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b8491b49ff_0_3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g2b8491b49ff_0_338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g2b8491b49ff_0_3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2b8491b49ff_0_3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2b8491b49ff_0_3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g2b8491b49ff_0_338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g2b8491b49ff_0_3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2b8491b49ff_0_3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2b8491b49ff_0_3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g2b8491b49ff_0_33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g2b8491b49ff_0_33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b8491b49ff_0_3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2b8491b49ff_0_35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b8491b49ff_0_35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2b8491b49ff_0_35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g2b8491b49ff_0_35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g2b8491b49ff_0_35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8491b49ff_0_3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2b8491b49ff_0_35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2b8491b49ff_0_35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2b8491b49ff_0_35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g2b8491b49ff_0_35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g2b8491b49ff_0_35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g2b8491b49ff_0_35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8491b49ff_0_3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b8491b49ff_0_36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2b8491b49ff_0_36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2b8491b49ff_0_36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g2b8491b49ff_0_36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8491b49ff_0_3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2b8491b49ff_0_37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b8491b49ff_0_37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b8491b49ff_0_37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g2b8491b49ff_0_37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g2b8491b49ff_0_37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8491b49ff_0_3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b8491b49ff_0_37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g2b8491b49ff_0_37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g2b8491b49ff_0_37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2b8491b49ff_0_37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2b8491b49ff_0_37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g2b8491b49ff_0_37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g2b8491b49ff_0_37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g2b8491b49ff_0_37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b8491b49ff_0_37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b8491b49ff_0_37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g2b8491b49ff_0_37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g2b8491b49ff_0_37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2b8491b49ff_0_37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2b8491b49ff_0_37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2b8491b49ff_0_37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g2b8491b49ff_0_37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8491b49ff_0_3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b8491b49ff_0_39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b8491b49ff_0_39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b8491b49ff_0_396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g2b8491b49ff_0_396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g2b8491b49ff_0_396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g2b8491b49ff_0_39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8491b49ff_0_4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b8491b49ff_0_40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b8491b49ff_0_40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b8491b49ff_0_404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g2b8491b49ff_0_40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b8491b49ff_0_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g2b8491b49ff_0_306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2b8491b49ff_0_30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mendeley.com/catalogue/19c10cc6-5d0d-39a1-ad25-98aeea9a9fb3" TargetMode="External"/><Relationship Id="rId4" Type="http://schemas.openxmlformats.org/officeDocument/2006/relationships/hyperlink" Target="https://www.mendeley.com/catalogue/82d1d228-2b80-3dfc-8415-e08fdb8993a4" TargetMode="External"/><Relationship Id="rId10" Type="http://schemas.openxmlformats.org/officeDocument/2006/relationships/hyperlink" Target="http://www.kc.frb.org/publicat/econrev/Pdf/3q03wilk.pdf" TargetMode="External"/><Relationship Id="rId9" Type="http://schemas.openxmlformats.org/officeDocument/2006/relationships/hyperlink" Target="https://www.worldcat.org/oclc/295437935" TargetMode="External"/><Relationship Id="rId5" Type="http://schemas.openxmlformats.org/officeDocument/2006/relationships/hyperlink" Target="https://web.archive.org/web/20110109064443/http://www.kc.frb.org/publicat/econrev/PDF/3q03wilk.pdf" TargetMode="External"/><Relationship Id="rId6" Type="http://schemas.openxmlformats.org/officeDocument/2006/relationships/hyperlink" Target="https://en.wikipedia.org/wiki/ISSN_(identifier)" TargetMode="External"/><Relationship Id="rId7" Type="http://schemas.openxmlformats.org/officeDocument/2006/relationships/hyperlink" Target="https://www.worldcat.org/issn/0161-2387" TargetMode="External"/><Relationship Id="rId8" Type="http://schemas.openxmlformats.org/officeDocument/2006/relationships/hyperlink" Target="https://en.wikipedia.org/wiki/OCLC_(identifier)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A5F70"/>
            </a:gs>
            <a:gs pos="100000">
              <a:srgbClr val="0F1518"/>
            </a:gs>
          </a:gsLst>
          <a:lin ang="5400012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311700" y="3141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TravelSage: An AI-based system for tourists</a:t>
            </a:r>
            <a:endParaRPr b="1" sz="36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>
                <a:solidFill>
                  <a:srgbClr val="002F4A"/>
                </a:solidFill>
              </a:rPr>
              <a:t>                                                   </a:t>
            </a:r>
            <a:r>
              <a:rPr lang="en" sz="2000">
                <a:solidFill>
                  <a:srgbClr val="002F4A"/>
                </a:solidFill>
              </a:rPr>
              <a:t>Inhouse Project</a:t>
            </a:r>
            <a:endParaRPr sz="2000">
              <a:solidFill>
                <a:srgbClr val="002F4A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000">
              <a:solidFill>
                <a:srgbClr val="002F4A"/>
              </a:solidFill>
            </a:endParaRPr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412225" y="3417833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accent2"/>
                </a:solidFill>
              </a:rPr>
              <a:t>Project Mentor :Dr.(Mrs.) Gresha Bhatia</a:t>
            </a:r>
            <a:endParaRPr b="1" sz="1800">
              <a:solidFill>
                <a:schemeClr val="accent2"/>
              </a:solidFill>
            </a:endParaRPr>
          </a:p>
        </p:txBody>
      </p:sp>
      <p:pic>
        <p:nvPicPr>
          <p:cNvPr id="130" name="Google Shape;13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4100" y="2131600"/>
            <a:ext cx="931600" cy="15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 txBox="1"/>
          <p:nvPr/>
        </p:nvSpPr>
        <p:spPr>
          <a:xfrm>
            <a:off x="6380875" y="3673925"/>
            <a:ext cx="2665800" cy="1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Group Number</a:t>
            </a:r>
            <a:r>
              <a:rPr b="0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Group Members</a:t>
            </a:r>
            <a:r>
              <a:rPr b="0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 txBox="1"/>
          <p:nvPr>
            <p:ph idx="1" type="subTitle"/>
          </p:nvPr>
        </p:nvSpPr>
        <p:spPr>
          <a:xfrm>
            <a:off x="5288875" y="2131600"/>
            <a:ext cx="3610500" cy="22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accent2"/>
                </a:solidFill>
              </a:rPr>
              <a:t>Group No : 4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accent2"/>
                </a:solidFill>
              </a:rPr>
              <a:t>Team Members :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accent2"/>
                </a:solidFill>
              </a:rPr>
              <a:t>Vaishnavi Chavan (D12B-10)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accent2"/>
                </a:solidFill>
              </a:rPr>
              <a:t>Shreya Nalawade (D12B-36)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accent2"/>
                </a:solidFill>
              </a:rPr>
              <a:t>Gayatri Vaidya      (D12B-63)</a:t>
            </a:r>
            <a:endParaRPr b="1"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/>
          <p:nvPr>
            <p:ph type="title"/>
          </p:nvPr>
        </p:nvSpPr>
        <p:spPr>
          <a:xfrm>
            <a:off x="197600" y="203425"/>
            <a:ext cx="8735100" cy="645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Hardware Tools and the other tools</a:t>
            </a:r>
            <a:endParaRPr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 txBox="1"/>
          <p:nvPr>
            <p:ph idx="1" type="body"/>
          </p:nvPr>
        </p:nvSpPr>
        <p:spPr>
          <a:xfrm>
            <a:off x="531475" y="1203375"/>
            <a:ext cx="3973800" cy="32352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             </a:t>
            </a:r>
            <a:r>
              <a:rPr b="1" lang="en"/>
              <a:t>      </a:t>
            </a:r>
            <a:r>
              <a:rPr b="1" lang="en" sz="1700"/>
              <a:t>   Hardware tools </a:t>
            </a:r>
            <a:endParaRPr b="1" sz="17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/>
              <a:t>CPU</a:t>
            </a:r>
            <a:r>
              <a:rPr lang="en" sz="1700"/>
              <a:t>: A CPU with minimum of i5 configuration and higher. </a:t>
            </a:r>
            <a:endParaRPr sz="17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/>
              <a:t>RAM</a:t>
            </a:r>
            <a:r>
              <a:rPr lang="en" sz="1700"/>
              <a:t>: Preferred RAM 8GB and above</a:t>
            </a:r>
            <a:r>
              <a:rPr lang="en" sz="1500"/>
              <a:t>.</a:t>
            </a:r>
            <a:endParaRPr sz="1500"/>
          </a:p>
        </p:txBody>
      </p:sp>
      <p:sp>
        <p:nvSpPr>
          <p:cNvPr id="192" name="Google Shape;192;p8"/>
          <p:cNvSpPr txBox="1"/>
          <p:nvPr>
            <p:ph idx="2" type="body"/>
          </p:nvPr>
        </p:nvSpPr>
        <p:spPr>
          <a:xfrm>
            <a:off x="4638675" y="1203525"/>
            <a:ext cx="3904200" cy="32352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/>
              <a:t>Tools</a:t>
            </a:r>
            <a:endParaRPr b="1" sz="17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 </a:t>
            </a:r>
            <a:r>
              <a:rPr b="1" lang="en" sz="1700"/>
              <a:t>IDE : </a:t>
            </a:r>
            <a:r>
              <a:rPr lang="en" sz="1700"/>
              <a:t>Visual Studio Code and Pycharm </a:t>
            </a:r>
            <a:endParaRPr sz="17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7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/>
              <a:t>Anaconda Distribution (V23. 5.0)</a:t>
            </a:r>
            <a:endParaRPr b="1"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4d42d5f5cc92fb_4"/>
          <p:cNvSpPr txBox="1"/>
          <p:nvPr>
            <p:ph idx="1" type="body"/>
          </p:nvPr>
        </p:nvSpPr>
        <p:spPr>
          <a:xfrm>
            <a:off x="162725" y="116225"/>
            <a:ext cx="8857200" cy="4887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800"/>
          </a:p>
          <a:p>
            <a:pPr indent="-3429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720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Python:</a:t>
            </a:r>
            <a:r>
              <a:rPr lang="en" sz="7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Used python for developing the itinerary generator and hotel booking features</a:t>
            </a:r>
            <a:endParaRPr sz="7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7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Frontend Technologies</a:t>
            </a:r>
            <a:r>
              <a:rPr lang="en" sz="7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Use HTML, CSS, and JavaScript for building the front-end.</a:t>
            </a:r>
            <a:endParaRPr sz="7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7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 AI Assistants: </a:t>
            </a:r>
            <a:r>
              <a:rPr lang="en" sz="7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Used for itinerary generation</a:t>
            </a:r>
            <a:endParaRPr sz="7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7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Firebase : </a:t>
            </a:r>
            <a:r>
              <a:rPr lang="en" sz="7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Used for backend</a:t>
            </a:r>
            <a:endParaRPr sz="7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d4d42d5f5cc92fb_4"/>
          <p:cNvSpPr txBox="1"/>
          <p:nvPr>
            <p:ph type="title"/>
          </p:nvPr>
        </p:nvSpPr>
        <p:spPr>
          <a:xfrm>
            <a:off x="819150" y="208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</a:t>
            </a:r>
            <a:r>
              <a:rPr b="1"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Software tools</a:t>
            </a:r>
            <a:endParaRPr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d4d42d5f5cc92fb_4"/>
          <p:cNvSpPr txBox="1"/>
          <p:nvPr/>
        </p:nvSpPr>
        <p:spPr>
          <a:xfrm>
            <a:off x="215050" y="220850"/>
            <a:ext cx="8717700" cy="645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d4d42d5f5cc92fb_4"/>
          <p:cNvSpPr txBox="1"/>
          <p:nvPr/>
        </p:nvSpPr>
        <p:spPr>
          <a:xfrm>
            <a:off x="1435525" y="290600"/>
            <a:ext cx="5718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</a:t>
            </a:r>
            <a:r>
              <a:rPr b="1" lang="en" sz="1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31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Tools</a:t>
            </a:r>
            <a:endParaRPr b="1" sz="31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8491b49ff_0_0"/>
          <p:cNvSpPr txBox="1"/>
          <p:nvPr>
            <p:ph type="title"/>
          </p:nvPr>
        </p:nvSpPr>
        <p:spPr>
          <a:xfrm>
            <a:off x="215050" y="238275"/>
            <a:ext cx="8700300" cy="627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                        </a:t>
            </a:r>
            <a:r>
              <a:rPr b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APIs  and python libraries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g2b8491b49ff_0_0"/>
          <p:cNvSpPr txBox="1"/>
          <p:nvPr>
            <p:ph idx="1" type="body"/>
          </p:nvPr>
        </p:nvSpPr>
        <p:spPr>
          <a:xfrm>
            <a:off x="459125" y="1040325"/>
            <a:ext cx="8351700" cy="3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6800">
                <a:latin typeface="Times New Roman"/>
                <a:ea typeface="Times New Roman"/>
                <a:cs typeface="Times New Roman"/>
                <a:sym typeface="Times New Roman"/>
              </a:rPr>
              <a:t>OpenAI API: </a:t>
            </a:r>
            <a:r>
              <a:rPr lang="en" sz="6800">
                <a:latin typeface="Times New Roman"/>
                <a:ea typeface="Times New Roman"/>
                <a:cs typeface="Times New Roman"/>
                <a:sym typeface="Times New Roman"/>
              </a:rPr>
              <a:t>To obtain real time data</a:t>
            </a:r>
            <a:endParaRPr sz="6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6800">
                <a:latin typeface="Times New Roman"/>
                <a:ea typeface="Times New Roman"/>
                <a:cs typeface="Times New Roman"/>
                <a:sym typeface="Times New Roman"/>
              </a:rPr>
              <a:t>GPT 3.5 Model- </a:t>
            </a:r>
            <a:r>
              <a:rPr lang="en" sz="6800">
                <a:latin typeface="Times New Roman"/>
                <a:ea typeface="Times New Roman"/>
                <a:cs typeface="Times New Roman"/>
                <a:sym typeface="Times New Roman"/>
              </a:rPr>
              <a:t>Integrated with OpenAi </a:t>
            </a:r>
            <a:r>
              <a:rPr lang="en" sz="6800">
                <a:latin typeface="Times New Roman"/>
                <a:ea typeface="Times New Roman"/>
                <a:cs typeface="Times New Roman"/>
                <a:sym typeface="Times New Roman"/>
              </a:rPr>
              <a:t>Assistant</a:t>
            </a:r>
            <a:r>
              <a:rPr lang="en" sz="6800">
                <a:latin typeface="Times New Roman"/>
                <a:ea typeface="Times New Roman"/>
                <a:cs typeface="Times New Roman"/>
                <a:sym typeface="Times New Roman"/>
              </a:rPr>
              <a:t> framework inorder to prepare itinerary</a:t>
            </a:r>
            <a:endParaRPr sz="6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6800">
                <a:latin typeface="Times New Roman"/>
                <a:ea typeface="Times New Roman"/>
                <a:cs typeface="Times New Roman"/>
                <a:sym typeface="Times New Roman"/>
              </a:rPr>
              <a:t>Map Box ,Google maps Api: </a:t>
            </a:r>
            <a:r>
              <a:rPr lang="en" sz="6800">
                <a:latin typeface="Times New Roman"/>
                <a:ea typeface="Times New Roman"/>
                <a:cs typeface="Times New Roman"/>
                <a:sym typeface="Times New Roman"/>
              </a:rPr>
              <a:t>Used for displaying maps</a:t>
            </a:r>
            <a:endParaRPr sz="6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6800">
                <a:latin typeface="Times New Roman"/>
                <a:ea typeface="Times New Roman"/>
                <a:cs typeface="Times New Roman"/>
                <a:sym typeface="Times New Roman"/>
              </a:rPr>
              <a:t>Streamlit library: </a:t>
            </a:r>
            <a:r>
              <a:rPr lang="en" sz="6800">
                <a:latin typeface="Times New Roman"/>
                <a:ea typeface="Times New Roman"/>
                <a:cs typeface="Times New Roman"/>
                <a:sym typeface="Times New Roman"/>
              </a:rPr>
              <a:t>Used to display the output of the model</a:t>
            </a:r>
            <a:endParaRPr sz="6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 sz="6800">
                <a:latin typeface="Times New Roman"/>
                <a:ea typeface="Times New Roman"/>
                <a:cs typeface="Times New Roman"/>
                <a:sym typeface="Times New Roman"/>
              </a:rPr>
              <a:t>Booking.com API:</a:t>
            </a:r>
            <a:r>
              <a:rPr lang="en" sz="6800">
                <a:latin typeface="Times New Roman"/>
                <a:ea typeface="Times New Roman"/>
                <a:cs typeface="Times New Roman"/>
                <a:sym typeface="Times New Roman"/>
              </a:rPr>
              <a:t> Used for hotel and flight booking</a:t>
            </a:r>
            <a:endParaRPr sz="6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119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119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3e62c4330_3_63"/>
          <p:cNvSpPr txBox="1"/>
          <p:nvPr>
            <p:ph type="title"/>
          </p:nvPr>
        </p:nvSpPr>
        <p:spPr>
          <a:xfrm>
            <a:off x="429475" y="3780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2"/>
                </a:solidFill>
              </a:rPr>
              <a:t>                            </a:t>
            </a:r>
            <a:r>
              <a:rPr lang="en">
                <a:solidFill>
                  <a:schemeClr val="accent2"/>
                </a:solidFill>
              </a:rPr>
              <a:t>Block Diagram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2" name="Google Shape;212;g243e62c4330_3_63"/>
          <p:cNvSpPr txBox="1"/>
          <p:nvPr/>
        </p:nvSpPr>
        <p:spPr>
          <a:xfrm>
            <a:off x="1255100" y="1528525"/>
            <a:ext cx="6102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Inputs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243e62c4330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675" y="985825"/>
            <a:ext cx="642475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ac80fccda_0_1"/>
          <p:cNvSpPr txBox="1"/>
          <p:nvPr>
            <p:ph type="title"/>
          </p:nvPr>
        </p:nvSpPr>
        <p:spPr>
          <a:xfrm>
            <a:off x="180175" y="238525"/>
            <a:ext cx="8752800" cy="6972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2"/>
                </a:solidFill>
              </a:rPr>
              <a:t>                               Block Diagram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19" name="Google Shape;219;g2cac80fccd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13" y="1366513"/>
            <a:ext cx="8238175" cy="24104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3e62c4330_3_39"/>
          <p:cNvSpPr txBox="1"/>
          <p:nvPr>
            <p:ph type="title"/>
          </p:nvPr>
        </p:nvSpPr>
        <p:spPr>
          <a:xfrm>
            <a:off x="215050" y="216150"/>
            <a:ext cx="8700300" cy="615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</a:t>
            </a:r>
            <a:r>
              <a:rPr b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g243e62c4330_3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88" y="939575"/>
            <a:ext cx="7117424" cy="38373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1a6de6624_0_16"/>
          <p:cNvSpPr txBox="1"/>
          <p:nvPr>
            <p:ph type="title"/>
          </p:nvPr>
        </p:nvSpPr>
        <p:spPr>
          <a:xfrm>
            <a:off x="186900" y="238300"/>
            <a:ext cx="8770200" cy="680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Itinerary Generation Process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g291a6de6624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625" y="1110075"/>
            <a:ext cx="1943550" cy="33415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13145ce7c_1_13"/>
          <p:cNvSpPr txBox="1"/>
          <p:nvPr>
            <p:ph type="title"/>
          </p:nvPr>
        </p:nvSpPr>
        <p:spPr>
          <a:xfrm>
            <a:off x="197600" y="217900"/>
            <a:ext cx="8717700" cy="6654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How does OpenAI </a:t>
            </a:r>
            <a:r>
              <a:rPr lang="en">
                <a:solidFill>
                  <a:schemeClr val="accent2"/>
                </a:solidFill>
              </a:rPr>
              <a:t>Assistants work?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37" name="Google Shape;237;g2c13145ce7c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25" y="1255175"/>
            <a:ext cx="4543600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c13145ce7c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925" y="1255175"/>
            <a:ext cx="3295325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7fcaefda776f12_0"/>
          <p:cNvSpPr txBox="1"/>
          <p:nvPr>
            <p:ph type="title"/>
          </p:nvPr>
        </p:nvSpPr>
        <p:spPr>
          <a:xfrm>
            <a:off x="215050" y="883400"/>
            <a:ext cx="8717700" cy="2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AutoNum type="arabicPeriod"/>
            </a:pPr>
            <a:r>
              <a:rPr lang="en">
                <a:solidFill>
                  <a:schemeClr val="accent2"/>
                </a:solidFill>
              </a:rPr>
              <a:t>Login Page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g397fcaefda776f12_0"/>
          <p:cNvPicPr preferRelativeResize="0"/>
          <p:nvPr/>
        </p:nvPicPr>
        <p:blipFill rotWithShape="1">
          <a:blip r:embed="rId3">
            <a:alphaModFix/>
          </a:blip>
          <a:srcRect b="19124" l="0" r="0" t="19124"/>
          <a:stretch/>
        </p:blipFill>
        <p:spPr>
          <a:xfrm>
            <a:off x="1523600" y="1477475"/>
            <a:ext cx="6096775" cy="34223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45" name="Google Shape;245;g397fcaefda776f12_0"/>
          <p:cNvSpPr txBox="1"/>
          <p:nvPr/>
        </p:nvSpPr>
        <p:spPr>
          <a:xfrm>
            <a:off x="215050" y="220850"/>
            <a:ext cx="8717700" cy="558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7fcaefda776f12_14"/>
          <p:cNvSpPr txBox="1"/>
          <p:nvPr>
            <p:ph type="title"/>
          </p:nvPr>
        </p:nvSpPr>
        <p:spPr>
          <a:xfrm>
            <a:off x="819150" y="360325"/>
            <a:ext cx="7429500" cy="9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 </a:t>
            </a:r>
            <a:r>
              <a:rPr lang="en">
                <a:solidFill>
                  <a:schemeClr val="accent2"/>
                </a:solidFill>
              </a:rPr>
              <a:t>Home page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51" name="Google Shape;251;g397fcaefda776f12_14"/>
          <p:cNvPicPr preferRelativeResize="0"/>
          <p:nvPr/>
        </p:nvPicPr>
        <p:blipFill rotWithShape="1">
          <a:blip r:embed="rId3">
            <a:alphaModFix/>
          </a:blip>
          <a:srcRect b="0" l="0" r="8324" t="0"/>
          <a:stretch/>
        </p:blipFill>
        <p:spPr>
          <a:xfrm>
            <a:off x="1220500" y="1004675"/>
            <a:ext cx="6701075" cy="357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/>
          <p:cNvSpPr txBox="1"/>
          <p:nvPr>
            <p:ph type="title"/>
          </p:nvPr>
        </p:nvSpPr>
        <p:spPr>
          <a:xfrm>
            <a:off x="197600" y="203425"/>
            <a:ext cx="8700300" cy="7845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</a:t>
            </a:r>
            <a:r>
              <a:rPr b="1" lang="en" sz="3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b="1" sz="33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"/>
          <p:cNvSpPr txBox="1"/>
          <p:nvPr>
            <p:ph idx="1" type="body"/>
          </p:nvPr>
        </p:nvSpPr>
        <p:spPr>
          <a:xfrm>
            <a:off x="772500" y="1086700"/>
            <a:ext cx="79107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Introduction to Project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Lacuna in the existing systems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Problem Definition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Methodology employed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Hardware, Software, tools and the constraints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Use Case Diagram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Next Work Plan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7fcaefda776f12_21"/>
          <p:cNvSpPr txBox="1"/>
          <p:nvPr>
            <p:ph type="title"/>
          </p:nvPr>
        </p:nvSpPr>
        <p:spPr>
          <a:xfrm>
            <a:off x="819150" y="329500"/>
            <a:ext cx="75636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Itinerary Generator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g397fcaefda776f1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25" y="1066600"/>
            <a:ext cx="7699451" cy="35160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ac80fccda_0_20"/>
          <p:cNvSpPr txBox="1"/>
          <p:nvPr>
            <p:ph type="title"/>
          </p:nvPr>
        </p:nvSpPr>
        <p:spPr>
          <a:xfrm>
            <a:off x="819150" y="329500"/>
            <a:ext cx="75636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Itinerary Generator-Map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g2cac80fccda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1066600"/>
            <a:ext cx="5753100" cy="3743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8491b49ff_1_6"/>
          <p:cNvSpPr txBox="1"/>
          <p:nvPr>
            <p:ph type="title"/>
          </p:nvPr>
        </p:nvSpPr>
        <p:spPr>
          <a:xfrm>
            <a:off x="819150" y="329500"/>
            <a:ext cx="75636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5.Hotel Booking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g2b8491b49ff_1_6"/>
          <p:cNvPicPr preferRelativeResize="0"/>
          <p:nvPr/>
        </p:nvPicPr>
        <p:blipFill rotWithShape="1">
          <a:blip r:embed="rId3">
            <a:alphaModFix/>
          </a:blip>
          <a:srcRect b="0" l="0" r="2190" t="10618"/>
          <a:stretch/>
        </p:blipFill>
        <p:spPr>
          <a:xfrm>
            <a:off x="1521100" y="1104248"/>
            <a:ext cx="6226126" cy="33581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2cac80fccda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463" y="1338025"/>
            <a:ext cx="6769075" cy="3037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2cac80fccda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75" y="1134700"/>
            <a:ext cx="7356630" cy="35278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80" name="Google Shape;280;g2cac80fccda_0_36"/>
          <p:cNvSpPr txBox="1"/>
          <p:nvPr/>
        </p:nvSpPr>
        <p:spPr>
          <a:xfrm>
            <a:off x="697425" y="488200"/>
            <a:ext cx="387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6. Flight </a:t>
            </a:r>
            <a:r>
              <a:rPr lang="en" sz="30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Booking</a:t>
            </a:r>
            <a:endParaRPr sz="30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2cac80fccda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82100"/>
            <a:ext cx="7150101" cy="21781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86" name="Google Shape;286;g2cac80fccda_0_45"/>
          <p:cNvSpPr txBox="1"/>
          <p:nvPr/>
        </p:nvSpPr>
        <p:spPr>
          <a:xfrm>
            <a:off x="819150" y="6102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Flight Booking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8491b49ff_1_11"/>
          <p:cNvSpPr txBox="1"/>
          <p:nvPr>
            <p:ph type="title"/>
          </p:nvPr>
        </p:nvSpPr>
        <p:spPr>
          <a:xfrm>
            <a:off x="819150" y="329500"/>
            <a:ext cx="75636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Virtual Tour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g2b8491b49ff_1_11"/>
          <p:cNvPicPr preferRelativeResize="0"/>
          <p:nvPr/>
        </p:nvPicPr>
        <p:blipFill rotWithShape="1">
          <a:blip r:embed="rId3">
            <a:alphaModFix/>
          </a:blip>
          <a:srcRect b="0" l="3122" r="3112" t="0"/>
          <a:stretch/>
        </p:blipFill>
        <p:spPr>
          <a:xfrm>
            <a:off x="1832475" y="1200700"/>
            <a:ext cx="6145925" cy="348217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"/>
          <p:cNvSpPr txBox="1"/>
          <p:nvPr>
            <p:ph type="title"/>
          </p:nvPr>
        </p:nvSpPr>
        <p:spPr>
          <a:xfrm>
            <a:off x="215050" y="185975"/>
            <a:ext cx="8700300" cy="7152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"/>
              <a:t>                     </a:t>
            </a: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b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Future plans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1161875" y="1114200"/>
            <a:ext cx="6724800" cy="29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Multi-language support</a:t>
            </a:r>
            <a:endParaRPr sz="21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Personal development</a:t>
            </a:r>
            <a:endParaRPr sz="21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Augmented Reality (AR) Integration</a:t>
            </a:r>
            <a:endParaRPr sz="21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Social media integration</a:t>
            </a:r>
            <a:endParaRPr sz="21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"/>
          <p:cNvSpPr txBox="1"/>
          <p:nvPr>
            <p:ph type="title"/>
          </p:nvPr>
        </p:nvSpPr>
        <p:spPr>
          <a:xfrm>
            <a:off x="225825" y="246100"/>
            <a:ext cx="8742000" cy="654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"/>
              <a:t>                          </a:t>
            </a:r>
            <a:r>
              <a:rPr lang="en">
                <a:solidFill>
                  <a:schemeClr val="accent2"/>
                </a:solidFill>
              </a:rPr>
              <a:t>     </a:t>
            </a: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2"/>
          <p:cNvSpPr txBox="1"/>
          <p:nvPr/>
        </p:nvSpPr>
        <p:spPr>
          <a:xfrm>
            <a:off x="596000" y="1200700"/>
            <a:ext cx="77313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the implementation of AI and machine learning models, this project can provide travelers with personalized recommendations, virtual tour, streamline itinerary planning  and </a:t>
            </a:r>
            <a:r>
              <a:rPr lang="en"/>
              <a:t>accommodations</a:t>
            </a:r>
            <a:r>
              <a:rPr lang="en"/>
              <a:t> for efficiency.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/>
          <p:nvPr>
            <p:ph type="title"/>
          </p:nvPr>
        </p:nvSpPr>
        <p:spPr>
          <a:xfrm>
            <a:off x="215050" y="238275"/>
            <a:ext cx="8735100" cy="558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</a:t>
            </a: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References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13"/>
          <p:cNvSpPr txBox="1"/>
          <p:nvPr>
            <p:ph idx="1" type="body"/>
          </p:nvPr>
        </p:nvSpPr>
        <p:spPr>
          <a:xfrm>
            <a:off x="376950" y="1036575"/>
            <a:ext cx="83901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BFA"/>
                </a:highlight>
              </a:rPr>
              <a:t>[</a:t>
            </a:r>
            <a:r>
              <a:rPr lang="en">
                <a:solidFill>
                  <a:srgbClr val="000000"/>
                </a:solidFill>
                <a:highlight>
                  <a:srgbClr val="FFFB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1].  M. Xu, "Research on Smart Tourism System Based on Artificial Intelligence," 2023 IEEE 3rd International Conference on Information Technology, Big Data and Artificial Intelligence (ICIBA), Chongqing, China, 2023, pp. 201-205, doi: 10.1109/ICIBA56860.2023.10165293.</a:t>
            </a:r>
            <a:endParaRPr>
              <a:solidFill>
                <a:srgbClr val="000000"/>
              </a:solidFill>
              <a:highlight>
                <a:srgbClr val="FFFB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B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B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[2]  Bonn M.A &amp; Fur H.L (1998)”Using internet as a pleasure planning tool: An examination of socio demographic and behavioral characteristics among internet users and non users”’ Journal of Hospitality and tourism research, Vol 22 No:3,pp 303-317.</a:t>
            </a:r>
            <a:endParaRPr>
              <a:solidFill>
                <a:srgbClr val="000000"/>
              </a:solidFill>
              <a:highlight>
                <a:srgbClr val="FFFB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B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B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[3]. Chrysovelidis, Georgios. "Designing a chatbot for tourism." (2020). (pp. 110-116)</a:t>
            </a:r>
            <a:endParaRPr>
              <a:solidFill>
                <a:srgbClr val="000000"/>
              </a:solidFill>
              <a:highlight>
                <a:srgbClr val="FFFB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B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B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[4]Nica, I., Tazl, O. A., &amp; Wotawa, F. (2018, September). Chatbot-based Tourist Recommendations Using Model-based Reasoning. In ConfWS (pp. 25-30).</a:t>
            </a:r>
            <a:endParaRPr>
              <a:solidFill>
                <a:srgbClr val="000000"/>
              </a:solidFill>
              <a:highlight>
                <a:srgbClr val="FFFB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B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BFA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A5F70"/>
            </a:gs>
            <a:gs pos="100000">
              <a:srgbClr val="0F1518"/>
            </a:gs>
          </a:gsLst>
          <a:lin ang="5400012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3b1d6d3d3_0_1"/>
          <p:cNvSpPr txBox="1"/>
          <p:nvPr>
            <p:ph type="title"/>
          </p:nvPr>
        </p:nvSpPr>
        <p:spPr>
          <a:xfrm>
            <a:off x="747650" y="4300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          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accent2"/>
                </a:solidFill>
              </a:rPr>
              <a:t>        </a:t>
            </a:r>
            <a:endParaRPr b="1" sz="33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4" name="Google Shape;144;g243b1d6d3d3_0_1"/>
          <p:cNvSpPr txBox="1"/>
          <p:nvPr>
            <p:ph idx="4294967295" type="body"/>
          </p:nvPr>
        </p:nvSpPr>
        <p:spPr>
          <a:xfrm>
            <a:off x="311700" y="1030425"/>
            <a:ext cx="8520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accent2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b="1" lang="en" sz="1400">
                <a:solidFill>
                  <a:schemeClr val="accent2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TRAVELING- IT LEAVES YOU SPEECHLESS, THEN TURNS YOU INTO A STORYTELLER !!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Many tour booking and recommendation websites are available.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TravelSage: An AI based tourism system that will be designed aiming the foreigners as well.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Help in designing itineraries and planning a tour.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g243b1d6d3d3_0_1"/>
          <p:cNvSpPr txBox="1"/>
          <p:nvPr/>
        </p:nvSpPr>
        <p:spPr>
          <a:xfrm>
            <a:off x="197600" y="220850"/>
            <a:ext cx="8735100" cy="6003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3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3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3e62c4330_3_55"/>
          <p:cNvSpPr txBox="1"/>
          <p:nvPr>
            <p:ph type="title"/>
          </p:nvPr>
        </p:nvSpPr>
        <p:spPr>
          <a:xfrm>
            <a:off x="213000" y="186000"/>
            <a:ext cx="8718000" cy="5055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               </a:t>
            </a:r>
            <a:r>
              <a:rPr lang="en">
                <a:solidFill>
                  <a:schemeClr val="accent2"/>
                </a:solidFill>
              </a:rPr>
              <a:t>     </a:t>
            </a:r>
            <a:r>
              <a:rPr b="1" lang="en" sz="311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311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311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BFA"/>
                </a:highlight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300">
                <a:solidFill>
                  <a:srgbClr val="111111"/>
                </a:solidFill>
                <a:highlight>
                  <a:srgbClr val="FFFBFA"/>
                </a:highlight>
                <a:latin typeface="Arial"/>
                <a:ea typeface="Arial"/>
                <a:cs typeface="Arial"/>
                <a:sym typeface="Arial"/>
              </a:rPr>
              <a:t>5] 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Gurucharan Singh Saluja ,N. Maheswari,M. Sivagami,”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based intelligent travel chatbot for content oriented user queries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International Journal of Applied Science and Engineering (2021)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[6] </a:t>
            </a: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Ashay Argal, Siddharth Gupta, Chang Choo, “</a:t>
            </a:r>
            <a:r>
              <a:rPr lang="en" sz="135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Intelligent travel chatbot for predictive recommendation in echo platform</a:t>
            </a:r>
            <a:r>
              <a:rPr lang="en" sz="135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</a:t>
            </a:r>
            <a:endParaRPr sz="135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Arial"/>
              <a:buNone/>
            </a:pPr>
            <a:r>
              <a:rPr i="1" lang="en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2018 IEEE 8th Annual Computing and Communication Workshop and Conference, CCWC 2018 (2018)</a:t>
            </a:r>
            <a:endParaRPr i="1" sz="12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[7]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Wilkerson, Chad (2003). 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"Travel and Tourism: An Overlooked Industry in the U.S. and Tenth District"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(PDF). </a:t>
            </a:r>
            <a:r>
              <a:rPr i="1"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Economic Review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88 (Third Quarter): 45–72. 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ISSN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0161-2387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OCLC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295437935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Archived from 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original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(PDF) on 9 January 2011. Retrieved 31 October 2007.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[8] Bulchand-Gidumal, Jacques. (2020). Impact of Artificial Intelligence in Travel, Tourism, and Hospitality. 10.1007/978-3-030-05324-6_110-1. 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[9] Ukpabi, Dandison &amp; Aslam, Bilal &amp; Karjaluoto, Heikki. (2019). Chatbot Adoption in Tourism Services: A Conceptual Exploration. 10.1108/978-1-78756-687-320191006. 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[10] Chavali, Kavita &amp; Sahu, Subrat. (2008). Comparative Study of Tourism Websites in India - With special reference to South India. </a:t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>
            <p:ph type="title"/>
          </p:nvPr>
        </p:nvSpPr>
        <p:spPr>
          <a:xfrm>
            <a:off x="215050" y="240375"/>
            <a:ext cx="8735100" cy="6255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Lacuna in the existing system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4"/>
          <p:cNvSpPr txBox="1"/>
          <p:nvPr>
            <p:ph idx="1" type="body"/>
          </p:nvPr>
        </p:nvSpPr>
        <p:spPr>
          <a:xfrm>
            <a:off x="311700" y="1033650"/>
            <a:ext cx="85206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Personalization</a:t>
            </a: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Struggle to provide truly personalized Recommendations.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Data</a:t>
            </a: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Existing  systems may not always have access to real-time data, leading to outdated recommendations.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Quality and Availability</a:t>
            </a:r>
            <a:r>
              <a:rPr lang="en" sz="19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Tourism-related data may be incomplete, outdated, or not easily accessible.</a:t>
            </a:r>
            <a:endParaRPr sz="19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accessibility or understanding for tourists:</a:t>
            </a:r>
            <a:r>
              <a:rPr lang="en" sz="19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the tourists travelling first time in India have a lack of knowledge about the places.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type="title"/>
          </p:nvPr>
        </p:nvSpPr>
        <p:spPr>
          <a:xfrm>
            <a:off x="180175" y="168575"/>
            <a:ext cx="8769900" cy="7497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1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Definition</a:t>
            </a:r>
            <a:endParaRPr b="1" sz="31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5"/>
          <p:cNvSpPr txBox="1"/>
          <p:nvPr>
            <p:ph idx="1" type="body"/>
          </p:nvPr>
        </p:nvSpPr>
        <p:spPr>
          <a:xfrm>
            <a:off x="471975" y="1100525"/>
            <a:ext cx="77802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aims at  designing a tourism website which will help the user in planning the tour using Artificial Intelligence.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like chatbot based recommendations system, itinerary planning, hotel and flight bookings are provided.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 to ease the travel planning process by reducing the time required for the same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3b5365d8e_0_2"/>
          <p:cNvSpPr txBox="1"/>
          <p:nvPr>
            <p:ph type="title"/>
          </p:nvPr>
        </p:nvSpPr>
        <p:spPr>
          <a:xfrm>
            <a:off x="239250" y="192850"/>
            <a:ext cx="8665500" cy="5337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                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Literature Survey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g243b5365d8e_0_2"/>
          <p:cNvSpPr txBox="1"/>
          <p:nvPr>
            <p:ph idx="2" type="body"/>
          </p:nvPr>
        </p:nvSpPr>
        <p:spPr>
          <a:xfrm>
            <a:off x="2268975" y="91425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graphicFrame>
        <p:nvGraphicFramePr>
          <p:cNvPr id="164" name="Google Shape;164;g243b5365d8e_0_2"/>
          <p:cNvGraphicFramePr/>
          <p:nvPr/>
        </p:nvGraphicFramePr>
        <p:xfrm>
          <a:off x="894125" y="88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{47DF3193-CAF7-481C-A745-2476A6C29637}</a:tableStyleId>
              </a:tblPr>
              <a:tblGrid>
                <a:gridCol w="837050"/>
                <a:gridCol w="2287275"/>
                <a:gridCol w="1501150"/>
                <a:gridCol w="1501150"/>
                <a:gridCol w="1501150"/>
              </a:tblGrid>
              <a:tr h="43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Sr No.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 Title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Abstract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Lacunas(if any) or future scope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/tools used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</a:tr>
              <a:tr h="131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 Tourism System Based on Artificial Intelligence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Authors:School of Management, China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 2020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AI application that provides an insight about tourism attractions in China.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a 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gives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 brief introduction on the topic.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93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Tourism Proposal System Using AI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 2021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AI application giving information about Kanazawa city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only to one city.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 Map Api,Ml libraries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93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Phalkey, M., Rahate, Y., Warathe, Y., Pradhan, S., Bharadwaj, A., &amp; Shinde, A. (2020). Optimized Travel Planner.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Android Application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analyses people’s 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opinions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gives them the suggestions based on it with the help of Google API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Does not provide 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itinerary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generation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Android studio, Google Maps API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3b5365d8e_0_9"/>
          <p:cNvSpPr txBox="1"/>
          <p:nvPr>
            <p:ph type="title"/>
          </p:nvPr>
        </p:nvSpPr>
        <p:spPr>
          <a:xfrm>
            <a:off x="215050" y="227725"/>
            <a:ext cx="8682900" cy="5703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                 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b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Literature Survey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g243b5365d8e_0_9"/>
          <p:cNvSpPr txBox="1"/>
          <p:nvPr>
            <p:ph idx="2" type="body"/>
          </p:nvPr>
        </p:nvSpPr>
        <p:spPr>
          <a:xfrm>
            <a:off x="2268975" y="91425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graphicFrame>
        <p:nvGraphicFramePr>
          <p:cNvPr id="171" name="Google Shape;171;g243b5365d8e_0_9"/>
          <p:cNvGraphicFramePr/>
          <p:nvPr/>
        </p:nvGraphicFramePr>
        <p:xfrm>
          <a:off x="628500" y="91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{47DF3193-CAF7-481C-A745-2476A6C29637}</a:tableStyleId>
              </a:tblPr>
              <a:tblGrid>
                <a:gridCol w="651575"/>
                <a:gridCol w="2582125"/>
                <a:gridCol w="1616850"/>
                <a:gridCol w="1616850"/>
                <a:gridCol w="1341050"/>
              </a:tblGrid>
              <a:tr h="5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 No.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 Title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Abstract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Lacunas(if any) or future scope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Software /tools used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</a:tr>
              <a:tr h="122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Saluja, Gurucharan Singh, et al. "AI based intelligent travel chatbot for content oriented user queries." </a:t>
                      </a:r>
                      <a:r>
                        <a:rPr i="1" lang="en" sz="10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International Journal of Applied Science and Engineering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18.2 (2021): 1-8.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paper suggests about  a chatbot that accepts inputs and suggests best possible routes , secure hotel stays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Learning,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Long Short Term Memory (LSTM) method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106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Wong, IpKin Anthony, Qi Lilith Lian, and Danni Sun. "Autonomous travel decision-making: An early glimpse into ChatGPT and generative AI." </a:t>
                      </a:r>
                      <a:r>
                        <a:rPr i="1" lang="en" sz="10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 of Hospitality and Tourism Management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56 (2023): 253-263.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Its a case study based paper which dives deep into the possibility of using LLM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Langchain LLMs,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Openai api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123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 and Tourism: Identifying Key Challenges for Research and Practice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Iis Tussyadiah and Zheng Xiang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Published In: Journal of Travel Research, 2019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 identifies key challenges and research directions for AI applications in tourism and discusses how AI can transform the industry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Case study only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3e62c4330_3_0"/>
          <p:cNvSpPr txBox="1"/>
          <p:nvPr>
            <p:ph type="title"/>
          </p:nvPr>
        </p:nvSpPr>
        <p:spPr>
          <a:xfrm>
            <a:off x="195600" y="192850"/>
            <a:ext cx="8752800" cy="525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                   </a:t>
            </a:r>
            <a:r>
              <a:rPr b="1" lang="en">
                <a:solidFill>
                  <a:schemeClr val="accent2"/>
                </a:solidFill>
              </a:rPr>
              <a:t>  </a:t>
            </a:r>
            <a:r>
              <a:rPr b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Literature Survey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g243e62c4330_3_0"/>
          <p:cNvSpPr txBox="1"/>
          <p:nvPr>
            <p:ph idx="2" type="body"/>
          </p:nvPr>
        </p:nvSpPr>
        <p:spPr>
          <a:xfrm>
            <a:off x="2268975" y="91425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graphicFrame>
        <p:nvGraphicFramePr>
          <p:cNvPr id="178" name="Google Shape;178;g243e62c4330_3_0"/>
          <p:cNvGraphicFramePr/>
          <p:nvPr/>
        </p:nvGraphicFramePr>
        <p:xfrm>
          <a:off x="686850" y="91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{47DF3193-CAF7-481C-A745-2476A6C29637}</a:tableStyleId>
              </a:tblPr>
              <a:tblGrid>
                <a:gridCol w="646050"/>
                <a:gridCol w="2530675"/>
                <a:gridCol w="1519525"/>
                <a:gridCol w="1519525"/>
                <a:gridCol w="1519525"/>
              </a:tblGrid>
              <a:tr h="46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Sr No.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 Title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Abstract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Lacunas(if any) or future scope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Softwares /tools used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</a:tr>
              <a:tr h="100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2F2F2"/>
                        </a:gs>
                        <a:gs pos="100000">
                          <a:srgbClr val="A6A6A6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1111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Travel Application with Chatbot Service</a:t>
                      </a:r>
                      <a:endParaRPr sz="1000">
                        <a:solidFill>
                          <a:srgbClr val="11111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1111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Author: Ramkrishna Vadali,, Shraddha Gaware,</a:t>
                      </a:r>
                      <a:endParaRPr sz="1000">
                        <a:solidFill>
                          <a:srgbClr val="11111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1111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Shreya Inamdar</a:t>
                      </a:r>
                      <a:endParaRPr sz="1000">
                        <a:solidFill>
                          <a:srgbClr val="11111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1111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(IEEE 2021)</a:t>
                      </a:r>
                      <a:endParaRPr sz="1000">
                        <a:solidFill>
                          <a:srgbClr val="11111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2F2F2"/>
                        </a:gs>
                        <a:gs pos="100000">
                          <a:srgbClr val="A6A6A6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android app based travel system with a retrieval based chatbot.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2F2F2"/>
                        </a:gs>
                        <a:gs pos="100000">
                          <a:srgbClr val="A6A6A6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available for android users.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2F2F2"/>
                        </a:gs>
                        <a:gs pos="100000">
                          <a:srgbClr val="A6A6A6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Python , Deep Learning model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2F2F2"/>
                        </a:gs>
                        <a:gs pos="100000">
                          <a:srgbClr val="A6A6A6"/>
                        </a:gs>
                      </a:gsLst>
                      <a:lin ang="5400012" scaled="0"/>
                    </a:gradFill>
                  </a:tcPr>
                </a:tc>
              </a:tr>
              <a:tr h="255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2F2F2"/>
                        </a:gs>
                        <a:gs pos="100000">
                          <a:srgbClr val="A6A6A6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Pandya, Keivalya, and Mehfuza Holia. "Automating Customer Service using LangChain: Building custom open-source GPT Chatbot for organizations." </a:t>
                      </a:r>
                      <a:r>
                        <a:rPr i="1" lang="en" sz="10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arXiv preprint arXiv:2310.05421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(2023).</a:t>
                      </a:r>
                      <a:endParaRPr sz="1000">
                        <a:solidFill>
                          <a:srgbClr val="11111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2F2F2"/>
                        </a:gs>
                        <a:gs pos="100000">
                          <a:srgbClr val="A6A6A6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paper explores the obsolescence of traditional customer support techniques, particularly Frequently Asked Questions (FAQs), and proposes a paradigm shift towards responsive, context-aware, and personalized customer interactions. Explains the usecases of Langchaiin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2F2F2"/>
                        </a:gs>
                        <a:gs pos="100000">
                          <a:srgbClr val="A6A6A6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2F2F2"/>
                        </a:gs>
                        <a:gs pos="100000">
                          <a:srgbClr val="A6A6A6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Langchain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2F2F2"/>
                        </a:gs>
                        <a:gs pos="100000">
                          <a:srgbClr val="A6A6A6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/>
          <p:nvPr>
            <p:ph type="title"/>
          </p:nvPr>
        </p:nvSpPr>
        <p:spPr>
          <a:xfrm>
            <a:off x="215050" y="203425"/>
            <a:ext cx="8653500" cy="5928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2"/>
                </a:solidFill>
              </a:rPr>
              <a:t>           </a:t>
            </a: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b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Employed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7"/>
          <p:cNvSpPr txBox="1"/>
          <p:nvPr>
            <p:ph idx="1" type="body"/>
          </p:nvPr>
        </p:nvSpPr>
        <p:spPr>
          <a:xfrm>
            <a:off x="578250" y="970575"/>
            <a:ext cx="79821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TravelSage - An AI Tourism Website is based on Prototype Met</a:t>
            </a: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hodology.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Initiation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Research and Requirements Gathering 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 design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Modelling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Construction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Maintenance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850" y="2692375"/>
            <a:ext cx="4617351" cy="160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Priya123</dc:creator>
</cp:coreProperties>
</file>